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8" autoAdjust="0"/>
    <p:restoredTop sz="85885" autoAdjust="0"/>
  </p:normalViewPr>
  <p:slideViewPr>
    <p:cSldViewPr>
      <p:cViewPr>
        <p:scale>
          <a:sx n="90" d="100"/>
          <a:sy n="90" d="100"/>
        </p:scale>
        <p:origin x="144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9FBF35-D604-3247-8F14-DE363E84DD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BEA1E-A0E4-FD41-8A9E-D239540D60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40DC-7307-6940-9821-3E5B4D608C07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587AD-72B8-FF46-BD55-5DBD92BD2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CC678F-4AEF-0F48-AD90-578991B1F1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F54C-42E7-B544-A99D-9691AF2E1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07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12/5/2019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8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20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29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35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06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20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08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093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721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25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906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286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63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55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52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718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748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24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79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706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7200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448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8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219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90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065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02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97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87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54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92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61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3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543800" y="6019800"/>
            <a:ext cx="1676400" cy="304800"/>
          </a:xfrm>
        </p:spPr>
        <p:txBody>
          <a:bodyPr lIns="0" anchor="ctr" anchorCtr="0">
            <a:normAutofit/>
          </a:bodyPr>
          <a:lstStyle>
            <a:lvl1pPr algn="l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Document # TX000000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/>
              <a:t>Preassessment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-30866" y="3352800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The Paschal Mystery and the Gospels</a:t>
            </a:r>
          </a:p>
          <a:p>
            <a:pPr marL="0" indent="0" algn="ctr">
              <a:buNone/>
            </a:pPr>
            <a:r>
              <a:rPr lang="en-US" dirty="0"/>
              <a:t>Unit 1, Learning Experience 1</a:t>
            </a:r>
          </a:p>
        </p:txBody>
      </p:sp>
      <p:sp>
        <p:nvSpPr>
          <p:cNvPr id="5" name="Text Placeholder 3"/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TX006558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632A0A28-89A0-4BC5-95B4-E44A50018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5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D342E1A0-74C5-4109-A681-0C125B9435E7}"/>
              </a:ext>
            </a:extLst>
          </p:cNvPr>
          <p:cNvSpPr txBox="1">
            <a:spLocks/>
          </p:cNvSpPr>
          <p:nvPr/>
        </p:nvSpPr>
        <p:spPr>
          <a:xfrm>
            <a:off x="1676400" y="2438400"/>
            <a:ext cx="59436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Because of Original Sin and concupiscence, we do not have any control over our sinful nature. </a:t>
            </a:r>
            <a:endParaRPr lang="en-US" b="0" dirty="0"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5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6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Fall, expressed figuratively in the account of Adam and Eve in Genesis, refers to the biblical Revelation about the origins of sin and evil in the world. </a:t>
            </a:r>
            <a:endParaRPr lang="en-US" b="0" dirty="0"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6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506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7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God is the Creator of all things, </a:t>
            </a:r>
            <a:br>
              <a:rPr lang="en-US" b="0" dirty="0"/>
            </a:br>
            <a:r>
              <a:rPr lang="en-US" b="0" dirty="0"/>
              <a:t>including evil. 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0137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/>
              <a:t>Statement 7 </a:t>
            </a:r>
            <a:r>
              <a:rPr lang="en-US" sz="3100" dirty="0"/>
              <a:t>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82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8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Protoevangelium refers to the first announcement of a savior that will be victorious over sin and evil.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7901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8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62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9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Covenants and contracts are </a:t>
            </a:r>
            <a:br>
              <a:rPr lang="en-US" b="0" dirty="0"/>
            </a:br>
            <a:r>
              <a:rPr lang="en-US" b="0" dirty="0"/>
              <a:t>basically the same thing</a:t>
            </a:r>
            <a:r>
              <a:rPr lang="en-US" dirty="0"/>
              <a:t>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58648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9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57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</a:t>
            </a:r>
            <a:endParaRPr lang="en-US" b="0" dirty="0">
              <a:effectLst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A096E0DA-8C73-43CA-80E8-BB5FC7D43B26}"/>
              </a:ext>
            </a:extLst>
          </p:cNvPr>
          <p:cNvSpPr txBox="1">
            <a:spLocks/>
          </p:cNvSpPr>
          <p:nvPr/>
        </p:nvSpPr>
        <p:spPr>
          <a:xfrm>
            <a:off x="1524000" y="2438400"/>
            <a:ext cx="6248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God’s original plan for creation was a plan for goodness, holiness, and justice, not sin and evil.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10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Humanity broke each one of the covenants in the Old Testament, </a:t>
            </a:r>
            <a:br>
              <a:rPr lang="en-US" b="0" dirty="0"/>
            </a:br>
            <a:r>
              <a:rPr lang="en-US" b="0" dirty="0"/>
              <a:t>leading God to end his relationship </a:t>
            </a:r>
            <a:br>
              <a:rPr lang="en-US" b="0" dirty="0"/>
            </a:br>
            <a:r>
              <a:rPr lang="en-US" b="0" dirty="0"/>
              <a:t>with the Jewish people.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4953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10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25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11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rainbow is a sign of God’s </a:t>
            </a:r>
            <a:br>
              <a:rPr lang="en-US" b="0" dirty="0"/>
            </a:br>
            <a:r>
              <a:rPr lang="en-US" b="0" dirty="0"/>
              <a:t>covenant with Noah and all </a:t>
            </a:r>
            <a:br>
              <a:rPr lang="en-US" b="0" dirty="0"/>
            </a:br>
            <a:r>
              <a:rPr lang="en-US" b="0" dirty="0"/>
              <a:t>his descendants.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8759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11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782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12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Genesis 1–11 are considered prehistorical accounts, while chapter 12 marks the beginning of Israel’s history, starting with Abraham.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5940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12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615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13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God’s covenant with Abraham included descendants as numerous as the </a:t>
            </a:r>
            <a:br>
              <a:rPr lang="en-US" b="0" dirty="0"/>
            </a:br>
            <a:r>
              <a:rPr lang="en-US" b="0" dirty="0"/>
              <a:t>stars and a royal kingdom.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9847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13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124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14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At Mount Sinai, God makes a covenant with the Israelites through Moses, </a:t>
            </a:r>
            <a:br>
              <a:rPr lang="en-US" b="0" dirty="0"/>
            </a:br>
            <a:r>
              <a:rPr lang="en-US" b="0" dirty="0"/>
              <a:t>giving the Israelites the Law, </a:t>
            </a:r>
            <a:br>
              <a:rPr lang="en-US" b="0" dirty="0"/>
            </a:br>
            <a:r>
              <a:rPr lang="en-US" b="0" dirty="0"/>
              <a:t>or the Ten Commandments.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1240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14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33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35CDA586-3FD3-467C-B8D2-C16FC3012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1B29DA91-C021-461E-8D10-01E544B37829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15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295400" y="2438400"/>
            <a:ext cx="6884581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phrase “Paschal Mystery” is rooted in the Jewish celebration of the Passover and the unblemished Paschal (Passover) goat sacrificed to save the people from death.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11988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15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743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16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295400" y="2438400"/>
            <a:ext cx="6884581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first time Scripture introduces </a:t>
            </a:r>
            <a:br>
              <a:rPr lang="en-US" b="0" dirty="0"/>
            </a:br>
            <a:r>
              <a:rPr lang="en-US" b="0" dirty="0"/>
              <a:t>the concept of atonement, or atoning </a:t>
            </a:r>
            <a:br>
              <a:rPr lang="en-US" b="0" dirty="0"/>
            </a:br>
            <a:r>
              <a:rPr lang="en-US" b="0" dirty="0"/>
              <a:t>for one’s sins, is in the Gospels.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3421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16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032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17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497419" y="2438400"/>
            <a:ext cx="6477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Jesus is the fulfillment of many </a:t>
            </a:r>
            <a:br>
              <a:rPr lang="en-US" b="0" dirty="0"/>
            </a:br>
            <a:r>
              <a:rPr lang="en-US" b="0" dirty="0"/>
              <a:t>Old Testament prophecies.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5734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17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1592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3A98CD1-9C0E-4784-ABEC-9645B35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18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BBDBA20-D3D6-46CC-A51D-F0C5A8C0F19F}"/>
              </a:ext>
            </a:extLst>
          </p:cNvPr>
          <p:cNvSpPr txBox="1">
            <a:spLocks/>
          </p:cNvSpPr>
          <p:nvPr/>
        </p:nvSpPr>
        <p:spPr>
          <a:xfrm>
            <a:off x="1295400" y="2438400"/>
            <a:ext cx="6884581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Much like Jesus, the Old Testament prophets led quiet lives of peaceful, prayerful, loving kindness.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95895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E2245154-EFDB-44CE-A3D7-3B5C95C14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18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27EC9924-A2A9-4F16-B2DA-DD3C4E5D2A0C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60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B8006E22-0F65-4327-8EE4-B68238663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2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78F20F2E-7F0F-4985-BB4E-B4DECA6DE47B}"/>
              </a:ext>
            </a:extLst>
          </p:cNvPr>
          <p:cNvSpPr txBox="1">
            <a:spLocks/>
          </p:cNvSpPr>
          <p:nvPr/>
        </p:nvSpPr>
        <p:spPr>
          <a:xfrm>
            <a:off x="1676400" y="2438400"/>
            <a:ext cx="59436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Catholics are obligated to believe that the two Creation stories in the Book of Genesis are both scientifically accurate and provide spiritual truth. </a:t>
            </a:r>
            <a:endParaRPr lang="en-US" b="0" dirty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66FBFB10-C679-4FD4-B265-9CB0D05EF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2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192D2B68-BE3E-4FA1-8967-6A7146178552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09F926B5-1BD3-4FFF-AD0F-D2A700C71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3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0EC881F-3D04-4A9C-B09C-03C6B66EDC53}"/>
              </a:ext>
            </a:extLst>
          </p:cNvPr>
          <p:cNvSpPr txBox="1">
            <a:spLocks/>
          </p:cNvSpPr>
          <p:nvPr/>
        </p:nvSpPr>
        <p:spPr>
          <a:xfrm>
            <a:off x="1676400" y="2438400"/>
            <a:ext cx="59436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two Creation stories in Genesis teach us that God created us to </a:t>
            </a:r>
            <a:br>
              <a:rPr lang="en-US" b="0" dirty="0"/>
            </a:br>
            <a:r>
              <a:rPr lang="en-US" b="0" dirty="0"/>
              <a:t>be happy and to live in union with </a:t>
            </a:r>
            <a:br>
              <a:rPr lang="en-US" b="0" dirty="0"/>
            </a:br>
            <a:r>
              <a:rPr lang="en-US" b="0" dirty="0"/>
              <a:t>him and one another.</a:t>
            </a:r>
            <a:endParaRPr lang="en-US" b="0" dirty="0"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DDB0169D-5DF4-40A4-A920-B9D0E4FA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3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54BE161-A401-4134-A480-590B1B6BB222}"/>
              </a:ext>
            </a:extLst>
          </p:cNvPr>
          <p:cNvSpPr txBox="1">
            <a:spLocks/>
          </p:cNvSpPr>
          <p:nvPr/>
        </p:nvSpPr>
        <p:spPr>
          <a:xfrm>
            <a:off x="2705100" y="2427767"/>
            <a:ext cx="38862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00B050"/>
                </a:solidFill>
              </a:rPr>
              <a:t>TRUE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A4D8EBFC-D628-4310-BADB-6A13A4A9B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4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3B0FEFE1-F840-497A-B30B-66ED17152776}"/>
              </a:ext>
            </a:extLst>
          </p:cNvPr>
          <p:cNvSpPr txBox="1">
            <a:spLocks/>
          </p:cNvSpPr>
          <p:nvPr/>
        </p:nvSpPr>
        <p:spPr>
          <a:xfrm>
            <a:off x="1676400" y="2438400"/>
            <a:ext cx="59436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b="0" dirty="0"/>
              <a:t>The Old Testament and the New Testament have very little in common.</a:t>
            </a:r>
            <a:endParaRPr lang="en-US" b="0" dirty="0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>
            <a:extLst>
              <a:ext uri="{FF2B5EF4-FFF2-40B4-BE49-F238E27FC236}">
                <a16:creationId xmlns:a16="http://schemas.microsoft.com/office/drawing/2014/main" id="{6FF92CD6-0C17-483F-87C9-BE5E2F622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52600"/>
            <a:ext cx="62484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Statement 4 Answer</a:t>
            </a:r>
            <a:endParaRPr lang="en-US" b="0" dirty="0">
              <a:effectLst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EA128C8-B48A-4089-87B0-938FAA2684E3}"/>
              </a:ext>
            </a:extLst>
          </p:cNvPr>
          <p:cNvSpPr txBox="1">
            <a:spLocks/>
          </p:cNvSpPr>
          <p:nvPr/>
        </p:nvSpPr>
        <p:spPr>
          <a:xfrm>
            <a:off x="2514600" y="2427767"/>
            <a:ext cx="46863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10700" dirty="0">
                <a:solidFill>
                  <a:srgbClr val="FF0000"/>
                </a:solidFill>
              </a:rPr>
              <a:t>FALSE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829</TotalTime>
  <Words>437</Words>
  <Application>Microsoft Office PowerPoint</Application>
  <PresentationFormat>On-screen Show (4:3)</PresentationFormat>
  <Paragraphs>113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LIC Presentation template</vt:lpstr>
      <vt:lpstr>Preassessment</vt:lpstr>
      <vt:lpstr>Statement 1</vt:lpstr>
      <vt:lpstr>Statement 1 Answer</vt:lpstr>
      <vt:lpstr>Statement 2</vt:lpstr>
      <vt:lpstr>Statement 2 Answer</vt:lpstr>
      <vt:lpstr>Statement 3</vt:lpstr>
      <vt:lpstr>Statement 3 Answer</vt:lpstr>
      <vt:lpstr>Statement 4</vt:lpstr>
      <vt:lpstr>Statement 4 Answer</vt:lpstr>
      <vt:lpstr>Statement 5</vt:lpstr>
      <vt:lpstr>Statement 5 Answer</vt:lpstr>
      <vt:lpstr>Statement 6</vt:lpstr>
      <vt:lpstr>Statement 6 Answer</vt:lpstr>
      <vt:lpstr>Statement 7</vt:lpstr>
      <vt:lpstr>Statement 7 Answer</vt:lpstr>
      <vt:lpstr>Statement 8</vt:lpstr>
      <vt:lpstr>Statement 8 Answer</vt:lpstr>
      <vt:lpstr>Statement 9</vt:lpstr>
      <vt:lpstr>Statement 9 Answer</vt:lpstr>
      <vt:lpstr>Statement 10</vt:lpstr>
      <vt:lpstr>Statement 10 Answer</vt:lpstr>
      <vt:lpstr>Statement 11</vt:lpstr>
      <vt:lpstr>Statement 11 Answer</vt:lpstr>
      <vt:lpstr>Statement 12</vt:lpstr>
      <vt:lpstr>Statement 12 Answer</vt:lpstr>
      <vt:lpstr>Statement 13</vt:lpstr>
      <vt:lpstr>Statement 13 Answer</vt:lpstr>
      <vt:lpstr>Statement 14</vt:lpstr>
      <vt:lpstr>Statement 14 Answer</vt:lpstr>
      <vt:lpstr>Statement 15</vt:lpstr>
      <vt:lpstr>Statement 15 Answer</vt:lpstr>
      <vt:lpstr>Statement 16</vt:lpstr>
      <vt:lpstr>Statement 16 Answer</vt:lpstr>
      <vt:lpstr>Statement 17</vt:lpstr>
      <vt:lpstr>Statement 17 Answer</vt:lpstr>
      <vt:lpstr>Statement 18</vt:lpstr>
      <vt:lpstr>Statement 18 Answer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Becky Gochanour</cp:lastModifiedBy>
  <cp:revision>93</cp:revision>
  <dcterms:created xsi:type="dcterms:W3CDTF">2011-01-10T17:35:40Z</dcterms:created>
  <dcterms:modified xsi:type="dcterms:W3CDTF">2019-12-05T19:32:36Z</dcterms:modified>
</cp:coreProperties>
</file>